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1" r:id="rId2"/>
    <p:sldId id="303" r:id="rId3"/>
    <p:sldId id="305" r:id="rId4"/>
    <p:sldId id="310" r:id="rId5"/>
    <p:sldId id="308" r:id="rId6"/>
    <p:sldId id="311" r:id="rId7"/>
    <p:sldId id="309" r:id="rId8"/>
    <p:sldId id="326" r:id="rId9"/>
    <p:sldId id="312" r:id="rId10"/>
    <p:sldId id="313" r:id="rId11"/>
    <p:sldId id="327" r:id="rId12"/>
    <p:sldId id="314" r:id="rId13"/>
    <p:sldId id="315" r:id="rId14"/>
    <p:sldId id="316" r:id="rId15"/>
    <p:sldId id="337" r:id="rId16"/>
    <p:sldId id="317" r:id="rId17"/>
    <p:sldId id="318" r:id="rId18"/>
    <p:sldId id="323" r:id="rId19"/>
    <p:sldId id="319" r:id="rId20"/>
    <p:sldId id="320" r:id="rId21"/>
    <p:sldId id="321" r:id="rId22"/>
    <p:sldId id="322" r:id="rId23"/>
    <p:sldId id="324" r:id="rId24"/>
    <p:sldId id="325" r:id="rId25"/>
    <p:sldId id="339" r:id="rId26"/>
    <p:sldId id="334" r:id="rId27"/>
    <p:sldId id="335" r:id="rId28"/>
    <p:sldId id="336" r:id="rId29"/>
    <p:sldId id="338" r:id="rId30"/>
    <p:sldId id="304" r:id="rId31"/>
  </p:sldIdLst>
  <p:sldSz cx="9144000" cy="5143500" type="screen16x9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4"/>
    <p:restoredTop sz="94065"/>
  </p:normalViewPr>
  <p:slideViewPr>
    <p:cSldViewPr snapToObjects="1" showGuides="1">
      <p:cViewPr varScale="1">
        <p:scale>
          <a:sx n="145" d="100"/>
          <a:sy n="145" d="100"/>
        </p:scale>
        <p:origin x="200" y="41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440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468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04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0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08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460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328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1a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0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hpi.de/course/view.php?id=803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pac.ub.uni-potsdam.de/DB=1/XMLPRS=N/PPN?PPN=1664027211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vfu.bg/en/e-Learning/Math--Bertsekas_Tsitsiklis_Introduction_to_probability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-5.org/files/books/computers/algo-list/statistics/probability/Sheldon_M_Ross-Introduction_to_Probability_and_Statistics-EN.pdf" TargetMode="External"/><Relationship Id="rId5" Type="http://schemas.openxmlformats.org/officeDocument/2006/relationships/hyperlink" Target="https://opac.ub.uni-potsdam.de/DB=1/XMLPRS=N/PPN?PPN=782563392" TargetMode="External"/><Relationship Id="rId10" Type="http://schemas.openxmlformats.org/officeDocument/2006/relationships/hyperlink" Target="https://www.overleaf.com/project/65b3c3d830c2877e77a66a6b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 err="1"/>
              <a:t>Frequentistische</a:t>
            </a:r>
            <a:r>
              <a:rPr lang="de-DE" b="1" dirty="0"/>
              <a:t>/Objektive Interpretation</a:t>
            </a:r>
          </a:p>
          <a:p>
            <a:pPr lvl="1"/>
            <a:r>
              <a:rPr lang="de-DE" sz="1200" dirty="0"/>
              <a:t>Wahrscheinlichkeit ist eine Eigenschaft des Ereignisses („es regnet“)</a:t>
            </a:r>
          </a:p>
          <a:p>
            <a:pPr lvl="1"/>
            <a:r>
              <a:rPr lang="de-DE" sz="1200" dirty="0"/>
              <a:t>Kann operationalisiert werden durch wiederholtes Experiment</a:t>
            </a:r>
          </a:p>
          <a:p>
            <a:pPr lvl="1"/>
            <a:r>
              <a:rPr lang="de-DE" sz="1200" dirty="0"/>
              <a:t>Typischerweise von Wissenschaftlern und Ingenieuren verwendet</a:t>
            </a:r>
          </a:p>
          <a:p>
            <a:r>
              <a:rPr lang="de-DE" b="1" dirty="0"/>
              <a:t>Subjektivistische Interpretation</a:t>
            </a:r>
            <a:endParaRPr lang="de-DE" dirty="0"/>
          </a:p>
          <a:p>
            <a:pPr lvl="1"/>
            <a:r>
              <a:rPr lang="de-DE" sz="1200" dirty="0"/>
              <a:t>Wahrscheinlichkeit ist ein Ausdruck des Glaubens (</a:t>
            </a:r>
            <a:r>
              <a:rPr lang="en-US" sz="1200" i="1" dirty="0"/>
              <a:t>belief</a:t>
            </a:r>
            <a:r>
              <a:rPr lang="de-DE" sz="1200" dirty="0"/>
              <a:t>) der Person, welche die Aussage über das Ereignis macht („ich glaube, es regnet“)</a:t>
            </a:r>
          </a:p>
          <a:p>
            <a:pPr lvl="1"/>
            <a:r>
              <a:rPr lang="de-DE" sz="1200" dirty="0"/>
              <a:t>Ist subjektiv und personenabhängig: Zwei Personen können bei identischer Datenlage unterschiedliche Wahrscheinlichkeiten haben!</a:t>
            </a:r>
          </a:p>
          <a:p>
            <a:pPr lvl="1"/>
            <a:r>
              <a:rPr lang="de-DE" sz="1200" dirty="0"/>
              <a:t>Kann durch Wetten operationalisiert werden</a:t>
            </a:r>
          </a:p>
          <a:p>
            <a:pPr lvl="1"/>
            <a:r>
              <a:rPr lang="de-DE" sz="1200" dirty="0"/>
              <a:t>Typischerweise von Philosophen und Ökonomen verwendet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Frequentistische</a:t>
            </a:r>
            <a:r>
              <a:rPr lang="de-DE" dirty="0"/>
              <a:t> und Subjektive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79512" y="4141787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Wahrscheinlichkeit ist keine physikalische Größe sondern ein </a:t>
            </a:r>
            <a:r>
              <a:rPr lang="de-DE" sz="1400" b="1" dirty="0"/>
              <a:t>Denkmodell</a:t>
            </a:r>
            <a:r>
              <a:rPr lang="de-DE" sz="1400" dirty="0"/>
              <a:t> für Zufall!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Die Rechenregeln für Wahrscheinlichkeit sind </a:t>
            </a:r>
            <a:r>
              <a:rPr lang="de-DE" sz="1400" b="1" dirty="0"/>
              <a:t>identisch</a:t>
            </a:r>
            <a:r>
              <a:rPr lang="de-DE" sz="1400" dirty="0"/>
              <a:t> für beide Interpretationen!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b="1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8628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/>
              <a:t>v. Chr.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Glücksspiele waren hochpopulär im alten Griechenland &amp; Rom</a:t>
            </a:r>
          </a:p>
          <a:p>
            <a:pPr lvl="1"/>
            <a:r>
              <a:rPr lang="de-DE" sz="1200" dirty="0"/>
              <a:t>Keine mathematische Analyse von Zufall (fehlende Algebra)</a:t>
            </a:r>
          </a:p>
          <a:p>
            <a:pPr lvl="1"/>
            <a:endParaRPr lang="de-DE" sz="1200" dirty="0"/>
          </a:p>
          <a:p>
            <a:r>
              <a:rPr lang="de-DE" b="1" dirty="0"/>
              <a:t>16.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Girolamo </a:t>
            </a:r>
            <a:r>
              <a:rPr lang="de-DE" sz="1200" dirty="0" err="1"/>
              <a:t>Cardano</a:t>
            </a:r>
            <a:r>
              <a:rPr lang="de-DE" sz="1200" dirty="0"/>
              <a:t> veröffentlich erstes Buch über Methoden zur Berechnung von Wahrscheinlichkeiten bei Würfel- und Kartenspielen</a:t>
            </a:r>
          </a:p>
          <a:p>
            <a:pPr lvl="1"/>
            <a:endParaRPr lang="de-DE" sz="1200" dirty="0"/>
          </a:p>
          <a:p>
            <a:r>
              <a:rPr lang="de-DE" b="1" dirty="0"/>
              <a:t>17.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Pierre de Fermat und Blaise Pascal tauschen wichtige Fragen über Wahrscheinlichkeiten aus und motivieren erste wissenschaftliche Studien</a:t>
            </a:r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de-DE" b="1" dirty="0"/>
              <a:t>18.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Jacob Bernoulli untersucht zufällige Münzwürfe und beweist das Gesetz der großen Zahlen</a:t>
            </a:r>
          </a:p>
          <a:p>
            <a:pPr lvl="1"/>
            <a:r>
              <a:rPr lang="de-DE" sz="1200" dirty="0"/>
              <a:t>Thomas Bayes untersucht bedingte Wahrscheinlichkeiten und formuliert den Satz von Bayes</a:t>
            </a:r>
          </a:p>
          <a:p>
            <a:pPr lvl="1"/>
            <a:r>
              <a:rPr lang="de-DE" sz="1200" dirty="0"/>
              <a:t>Abraham de </a:t>
            </a:r>
            <a:r>
              <a:rPr lang="de-DE" sz="1200" dirty="0" err="1"/>
              <a:t>Moivre</a:t>
            </a:r>
            <a:r>
              <a:rPr lang="de-DE" sz="1200" dirty="0"/>
              <a:t> führt die Normalverteilung ein und beweist den Grenzwertsatz</a:t>
            </a:r>
          </a:p>
          <a:p>
            <a:pPr lvl="1"/>
            <a:endParaRPr lang="de-DE" sz="1200" dirty="0"/>
          </a:p>
          <a:p>
            <a:r>
              <a:rPr lang="de-DE" b="1" dirty="0"/>
              <a:t>19.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Carl Friedrich </a:t>
            </a:r>
            <a:r>
              <a:rPr lang="de-DE" sz="1200" dirty="0" err="1"/>
              <a:t>Gauss</a:t>
            </a:r>
            <a:r>
              <a:rPr lang="de-DE" sz="1200" dirty="0"/>
              <a:t> führt die Methode der kleinsten Quadrate ein und zeigt, dass Fehler normalverteilt sind</a:t>
            </a:r>
          </a:p>
          <a:p>
            <a:pPr lvl="1"/>
            <a:r>
              <a:rPr lang="de-DE" sz="1200" dirty="0"/>
              <a:t>Pierre-Simon Laplace publiziert die </a:t>
            </a:r>
            <a:r>
              <a:rPr lang="fr-FR" sz="1200" i="1" dirty="0"/>
              <a:t>Théorie analytique des probabilités</a:t>
            </a:r>
            <a:r>
              <a:rPr lang="de-DE" sz="1200" i="1" dirty="0"/>
              <a:t> </a:t>
            </a:r>
            <a:r>
              <a:rPr lang="de-DE" sz="1200" dirty="0"/>
              <a:t>in der er Wahrscheinlichkeit und Statistik zusammenführt und Hypothesentests einführt</a:t>
            </a:r>
            <a:endParaRPr lang="de-DE" sz="1200" i="1" dirty="0"/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de-DE" b="1" dirty="0"/>
              <a:t>20.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Andrey Kolmogorov führt Axiome ein, die Wahrscheinlichkeiten unabhängig von relativen Häufigkeiten erklären (Grundlage der </a:t>
            </a:r>
            <a:r>
              <a:rPr lang="de-DE" sz="1200" dirty="0" err="1"/>
              <a:t>frequentistischen</a:t>
            </a:r>
            <a:r>
              <a:rPr lang="de-DE" sz="1200" dirty="0"/>
              <a:t> Interpretation)</a:t>
            </a:r>
          </a:p>
          <a:p>
            <a:pPr lvl="1"/>
            <a:r>
              <a:rPr lang="de-DE" sz="1200" dirty="0"/>
              <a:t>Richard </a:t>
            </a:r>
            <a:r>
              <a:rPr lang="de-DE" sz="1200" dirty="0" err="1"/>
              <a:t>Threlkeld</a:t>
            </a:r>
            <a:r>
              <a:rPr lang="de-DE" sz="1200" dirty="0"/>
              <a:t> Cox führt Axiome ein, die Wahrscheinlichkeiten als Grad des Glaubens (</a:t>
            </a:r>
            <a:r>
              <a:rPr lang="en-US" sz="1200" i="1" dirty="0"/>
              <a:t>degree of belief</a:t>
            </a:r>
            <a:r>
              <a:rPr lang="de-DE" sz="1200" dirty="0"/>
              <a:t>) erklären (Grundlage der subjektiven Interpretation)</a:t>
            </a:r>
          </a:p>
          <a:p>
            <a:pPr lvl="1"/>
            <a:endParaRPr lang="de-DE" sz="1200" dirty="0"/>
          </a:p>
          <a:p>
            <a:r>
              <a:rPr lang="de-DE" b="1" dirty="0"/>
              <a:t>21.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Vladimir </a:t>
            </a:r>
            <a:r>
              <a:rPr lang="de-DE" sz="1200" dirty="0" err="1"/>
              <a:t>Vapnik</a:t>
            </a:r>
            <a:r>
              <a:rPr lang="de-DE" sz="1200" dirty="0"/>
              <a:t> führt Wahrscheinlichkeit als die Basis für die Theorie des maschinellen Lernens ein</a:t>
            </a:r>
          </a:p>
          <a:p>
            <a:pPr lvl="1"/>
            <a:r>
              <a:rPr lang="de-DE" sz="1200" dirty="0" err="1"/>
              <a:t>Judea</a:t>
            </a:r>
            <a:r>
              <a:rPr lang="de-DE" sz="1200" dirty="0"/>
              <a:t> Pearl und Phil Dawid führen graphische Modelle ein, die es erlauben mit Wahrscheinlichkeitstheorie komplexe und kausale Prozesse zu formulieren und zu operationalisieren </a:t>
            </a:r>
          </a:p>
          <a:p>
            <a:pPr lvl="1"/>
            <a:r>
              <a:rPr lang="de-DE" sz="1200" dirty="0"/>
              <a:t>Wahrscheinlichkeit und Statistik ist nicht mehr aus modernen Wissenschaften wegzudenken</a:t>
            </a:r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1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b="1" dirty="0"/>
                  <a:t>Wahrscheinlichkeitsräume</a:t>
                </a:r>
                <a:r>
                  <a:rPr lang="en-GB" b="1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884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DE" dirty="0"/>
                  <a:t>Wenn wir Zufall mathematisch beschreiben, gehen wir immer von einem </a:t>
                </a:r>
                <a:r>
                  <a:rPr lang="en-DE" b="1" dirty="0"/>
                  <a:t>Zufallsexperiment </a:t>
                </a:r>
                <a:r>
                  <a:rPr lang="en-DE" dirty="0"/>
                  <a:t>aus</a:t>
                </a:r>
              </a:p>
              <a:p>
                <a:pPr lvl="1"/>
                <a:r>
                  <a:rPr lang="en-DE" sz="1200" dirty="0"/>
                  <a:t>Ist möglicherweise ein fiktives Experiment, welches wir nur zur Modellierung benutzen.</a:t>
                </a:r>
              </a:p>
              <a:p>
                <a:pPr lvl="1"/>
                <a:r>
                  <a:rPr lang="en-DE" sz="1200" dirty="0"/>
                  <a:t>Ein Zufallsexperiment hat mehrere mögliche Ergebnisse (</a:t>
                </a:r>
                <a:r>
                  <a:rPr lang="en-DE" sz="1200" i="1" dirty="0"/>
                  <a:t>outcomes</a:t>
                </a:r>
                <a:r>
                  <a:rPr lang="en-DE" sz="1200" dirty="0"/>
                  <a:t>).</a:t>
                </a:r>
              </a:p>
              <a:p>
                <a:pPr lvl="1"/>
                <a:r>
                  <a:rPr lang="en-DE" sz="1200" dirty="0"/>
                  <a:t>Wir benutzen Mengen(theorie) um Ergebnisse formal zu beschreiben.</a:t>
                </a:r>
              </a:p>
              <a:p>
                <a:endParaRPr lang="en-DE" b="1" dirty="0"/>
              </a:p>
              <a:p>
                <a:r>
                  <a:rPr lang="en-DE" b="1" dirty="0">
                    <a:solidFill>
                      <a:srgbClr val="C00000"/>
                    </a:solidFill>
                  </a:rPr>
                  <a:t>Definition (Ergebnismenge)</a:t>
                </a:r>
                <a:r>
                  <a:rPr lang="en-DE" dirty="0"/>
                  <a:t>. Die Menge aller möglichen Ausgänge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DE" dirty="0"/>
                  <a:t> eines Zufallsexperiments nennt man Ergebnismenge (</a:t>
                </a:r>
                <a:r>
                  <a:rPr lang="en-DE" i="1" dirty="0"/>
                  <a:t>sample space</a:t>
                </a:r>
                <a:r>
                  <a:rPr lang="en-DE" dirty="0"/>
                  <a:t>). </a:t>
                </a:r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(Ergebnismenge)</a:t>
                </a:r>
              </a:p>
              <a:p>
                <a:pPr lvl="1"/>
                <a:r>
                  <a:rPr lang="de-DE" sz="1200" dirty="0"/>
                  <a:t>Die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wird auch Ergebnisraum oder Stichprobenraum genannt.</a:t>
                </a:r>
              </a:p>
              <a:p>
                <a:pPr lvl="1"/>
                <a:r>
                  <a:rPr lang="de-DE" sz="1200" dirty="0"/>
                  <a:t>Die Ergebnisse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werden auch Stichproben (</a:t>
                </a:r>
                <a:r>
                  <a:rPr lang="en-US" sz="1200" i="1" dirty="0"/>
                  <a:t>samples</a:t>
                </a:r>
                <a:r>
                  <a:rPr lang="de-DE" sz="1200" dirty="0"/>
                  <a:t>) genannt.</a:t>
                </a:r>
              </a:p>
              <a:p>
                <a:pPr lvl="1"/>
                <a:r>
                  <a:rPr lang="de-DE" sz="1200" dirty="0"/>
                  <a:t>Die Ergebnisse eines Zufallsversuchs müssen sich gegenseitig ausschließen.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40543-0670-4687-33C4-CFA66DA1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Zufallsexperimente und Ergebnisse (</a:t>
            </a:r>
            <a:r>
              <a:rPr lang="en-DE" i="1" dirty="0"/>
              <a:t>samples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4608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Sichtbare Augenzahl nach Wurf mit einem Würfel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1, 2, 3, 4, 5, 6 }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Dauer einer Partie Schach in Sekunden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dirty="0"/>
                  <a:t>. Code eines vierstelligen Zahlenschlosses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dirty="0"/>
                  <a:t>. Positionen im Ziel beim Rennen von 7 Rennpferden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5</a:t>
                </a:r>
                <a:r>
                  <a:rPr lang="de-DE" dirty="0"/>
                  <a:t>. </a:t>
                </a:r>
                <a:r>
                  <a:rPr lang="en-US" dirty="0"/>
                  <a:t>Wetter in Potsdam Babelsberg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Sonne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Wolken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Regen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Wolken und Regen schließen sich nicht aus, genauso wenig wie Sonne und Wolken, oder Sonne und Regen.</a:t>
                </a:r>
                <a:endParaRPr lang="de-DE" sz="1200" b="1" dirty="0"/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Ergebnismenge: Beispiele</a:t>
            </a: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17878-D00A-6E2E-8614-97BBBA86D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Angemessene (</a:t>
            </a:r>
            <a:r>
              <a:rPr lang="en-US" i="1" dirty="0"/>
              <a:t>appropriate</a:t>
            </a:r>
            <a:r>
              <a:rPr lang="de-DE" dirty="0"/>
              <a:t>) Ergebnismenge hängt oft von den Fragen ab, die wir modellieren wollen</a:t>
            </a:r>
          </a:p>
          <a:p>
            <a:pPr lvl="1"/>
            <a:r>
              <a:rPr lang="de-DE" sz="1200" b="1" dirty="0">
                <a:solidFill>
                  <a:schemeClr val="accent2"/>
                </a:solidFill>
              </a:rPr>
              <a:t>Bemerkung</a:t>
            </a:r>
            <a:r>
              <a:rPr lang="de-DE" sz="1200" dirty="0"/>
              <a:t>. Ergebnismenge sollte immer so klein als möglich gewählt werden</a:t>
            </a:r>
          </a:p>
          <a:p>
            <a:r>
              <a:rPr lang="de-DE" b="1" dirty="0">
                <a:solidFill>
                  <a:schemeClr val="accent4"/>
                </a:solidFill>
              </a:rPr>
              <a:t>Beispiel</a:t>
            </a:r>
            <a:r>
              <a:rPr lang="de-DE" dirty="0"/>
              <a:t>. Zehn zufällige Münzwürfe</a:t>
            </a:r>
          </a:p>
          <a:p>
            <a:pPr lvl="1"/>
            <a:r>
              <a:rPr lang="de-DE" sz="1200" b="1" dirty="0"/>
              <a:t>Szenario 1</a:t>
            </a:r>
            <a:r>
              <a:rPr lang="de-DE" sz="1200" dirty="0"/>
              <a:t>: Wir bekommen €1 jedes Mal wenn die Münze Kopf zeigt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 keine</a:t>
            </a:r>
            <a:r>
              <a:rPr lang="de-DE" sz="1200" dirty="0"/>
              <a:t> Rolle für den Ausgang des Experiments und nur die totale Summe der Anzahl Münzen, die Kopf zeigen, ist relevant!</a:t>
            </a:r>
          </a:p>
          <a:p>
            <a:pPr lvl="2"/>
            <a:endParaRPr lang="de-DE" sz="1200" dirty="0"/>
          </a:p>
          <a:p>
            <a:pPr lvl="1"/>
            <a:r>
              <a:rPr lang="de-DE" sz="1200" b="1" dirty="0"/>
              <a:t>Szenario 2</a:t>
            </a:r>
            <a:r>
              <a:rPr lang="de-DE" sz="1200" dirty="0"/>
              <a:t>: Wir bekommen €1 für jeden Münzwurf bis die Münze Kopf zeigt, ab dann €2 für jeden Münzwurf bis die Münze wieder Kopf zeigt, ab dann €4 für jeden Münzwurf bis die Münze Kopf zeigt (und so weiter)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</a:t>
            </a:r>
            <a:r>
              <a:rPr lang="de-DE" sz="1200" dirty="0"/>
              <a:t> eine Rolle für den Profit nach 10 Münzwürfen!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4C42C-9A3C-F224-8C18-A4A048B4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Angemessene Ergebnismenge</a:t>
            </a:r>
          </a:p>
        </p:txBody>
      </p:sp>
    </p:spTree>
    <p:extLst>
      <p:ext uri="{BB962C8B-B14F-4D97-AF65-F5344CB8AC3E}">
        <p14:creationId xmlns:p14="http://schemas.microsoft.com/office/powerpoint/2010/main" val="265321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(Ereignis)</a:t>
                </a:r>
                <a:r>
                  <a:rPr lang="de-DE" dirty="0"/>
                  <a:t>. Ein Ereignis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</a:t>
                </a:r>
                <a:r>
                  <a:rPr lang="de-DE" b="1" dirty="0"/>
                  <a:t>Teilmenge der Ergebnismenge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de-DE" dirty="0"/>
                  <a:t>, d.h. eine gemeinsame Betrachtung eines oder mehrerer Ergebnisse.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Sichtbare Augenzahl nach Wurf mit einem Würfel ist gerade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2, 4, 6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{ 1, 2, 3, 4, 5, 6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Partie Schach dauert mehr als eine Stunde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&gt;3600 }⊂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Code eines vierstelligen Zahlenschlosses hat vier gleiche Ziffern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≤9∧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}⊂</m:t>
                    </m:r>
                    <m:d>
                      <m:dPr>
                        <m:begChr m:val="{"/>
                        <m:endChr m:val="|"/>
                        <m:ctrlPr>
                          <a:rPr lang="de-DE" sz="1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≤9 }</m:t>
                    </m:r>
                  </m:oMath>
                </a14:m>
                <a:endParaRPr lang="de-DE" sz="1200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sz="1200" dirty="0"/>
                  <a:t>. Positionen im Ziel beim Rennen von 7 Rennpferden wobei Pferd 2 gewinnt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1,3,4,5,6, 7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317D4F-5280-403B-96C2-D0B8392D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Ereignisse (</a:t>
            </a:r>
            <a:r>
              <a:rPr lang="en-DE" i="1" dirty="0"/>
              <a:t>events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6747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C4F58416-4B1B-5699-DED7-CADF334B70B1}"/>
              </a:ext>
            </a:extLst>
          </p:cNvPr>
          <p:cNvSpPr/>
          <p:nvPr/>
        </p:nvSpPr>
        <p:spPr bwMode="gray">
          <a:xfrm>
            <a:off x="5405583" y="2673484"/>
            <a:ext cx="115364" cy="342666"/>
          </a:xfrm>
          <a:custGeom>
            <a:avLst/>
            <a:gdLst>
              <a:gd name="connsiteX0" fmla="*/ 58430 w 115364"/>
              <a:gd name="connsiteY0" fmla="*/ 0 h 342666"/>
              <a:gd name="connsiteX1" fmla="*/ 66173 w 115364"/>
              <a:gd name="connsiteY1" fmla="*/ 9384 h 342666"/>
              <a:gd name="connsiteX2" fmla="*/ 115364 w 115364"/>
              <a:gd name="connsiteY2" fmla="*/ 170426 h 342666"/>
              <a:gd name="connsiteX3" fmla="*/ 66173 w 115364"/>
              <a:gd name="connsiteY3" fmla="*/ 331468 h 342666"/>
              <a:gd name="connsiteX4" fmla="*/ 56934 w 115364"/>
              <a:gd name="connsiteY4" fmla="*/ 342666 h 342666"/>
              <a:gd name="connsiteX5" fmla="*/ 49191 w 115364"/>
              <a:gd name="connsiteY5" fmla="*/ 333281 h 342666"/>
              <a:gd name="connsiteX6" fmla="*/ 0 w 115364"/>
              <a:gd name="connsiteY6" fmla="*/ 172239 h 342666"/>
              <a:gd name="connsiteX7" fmla="*/ 49191 w 115364"/>
              <a:gd name="connsiteY7" fmla="*/ 11197 h 342666"/>
              <a:gd name="connsiteX8" fmla="*/ 58430 w 115364"/>
              <a:gd name="connsiteY8" fmla="*/ 0 h 34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64" h="342666">
                <a:moveTo>
                  <a:pt x="58430" y="0"/>
                </a:moveTo>
                <a:lnTo>
                  <a:pt x="66173" y="9384"/>
                </a:lnTo>
                <a:cubicBezTo>
                  <a:pt x="97230" y="55355"/>
                  <a:pt x="115364" y="110773"/>
                  <a:pt x="115364" y="170426"/>
                </a:cubicBezTo>
                <a:cubicBezTo>
                  <a:pt x="115364" y="230080"/>
                  <a:pt x="97230" y="285498"/>
                  <a:pt x="66173" y="331468"/>
                </a:cubicBezTo>
                <a:lnTo>
                  <a:pt x="56934" y="342666"/>
                </a:lnTo>
                <a:lnTo>
                  <a:pt x="49191" y="333281"/>
                </a:lnTo>
                <a:cubicBezTo>
                  <a:pt x="18135" y="287311"/>
                  <a:pt x="0" y="231893"/>
                  <a:pt x="0" y="172239"/>
                </a:cubicBezTo>
                <a:cubicBezTo>
                  <a:pt x="0" y="112586"/>
                  <a:pt x="18135" y="57168"/>
                  <a:pt x="49191" y="11197"/>
                </a:cubicBezTo>
                <a:lnTo>
                  <a:pt x="5843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/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/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</p:spPr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(Venn Diagramm)</a:t>
                </a:r>
                <a:r>
                  <a:rPr lang="en-DE" dirty="0"/>
                  <a:t>. Hilfreiche Weisen, Mengen und die Ergebnisse von Mengenoperationen darzustellen, indem einzelne Mengen als Kreise oder Ellipsen dargestellt werden.</a:t>
                </a:r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Elementare Ereignisse grafisch darstellen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Geometrische Beweise führen (z.B. De-Morgan’sches Gesetz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DE" sz="1200" dirty="0"/>
                  <a:t>)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  <a:blipFill>
                <a:blip r:embed="rId5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6C56B8-1DA8-AA09-BC0C-A34EA52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Venn Diagramme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288EA2B-585A-C935-7A3A-D2D6B75B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131590"/>
            <a:ext cx="792088" cy="10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91F9A-FBAF-3427-7532-503A02445245}"/>
              </a:ext>
            </a:extLst>
          </p:cNvPr>
          <p:cNvSpPr txBox="1"/>
          <p:nvPr/>
        </p:nvSpPr>
        <p:spPr bwMode="gray">
          <a:xfrm>
            <a:off x="7705137" y="220808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Venn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(1834 – 1923)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/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6FDA4214-5B21-7492-4A25-AAD7410878CB}"/>
              </a:ext>
            </a:extLst>
          </p:cNvPr>
          <p:cNvSpPr/>
          <p:nvPr/>
        </p:nvSpPr>
        <p:spPr bwMode="gray">
          <a:xfrm>
            <a:off x="2138832" y="2341667"/>
            <a:ext cx="1872208" cy="1080120"/>
          </a:xfrm>
          <a:custGeom>
            <a:avLst/>
            <a:gdLst>
              <a:gd name="connsiteX0" fmla="*/ 0 w 1872208"/>
              <a:gd name="connsiteY0" fmla="*/ 0 h 1080120"/>
              <a:gd name="connsiteX1" fmla="*/ 1872208 w 1872208"/>
              <a:gd name="connsiteY1" fmla="*/ 0 h 1080120"/>
              <a:gd name="connsiteX2" fmla="*/ 1872208 w 1872208"/>
              <a:gd name="connsiteY2" fmla="*/ 1080120 h 1080120"/>
              <a:gd name="connsiteX3" fmla="*/ 0 w 1872208"/>
              <a:gd name="connsiteY3" fmla="*/ 1080120 h 1080120"/>
              <a:gd name="connsiteX4" fmla="*/ 0 w 1872208"/>
              <a:gd name="connsiteY4" fmla="*/ 0 h 1080120"/>
              <a:gd name="connsiteX5" fmla="*/ 792088 w 1872208"/>
              <a:gd name="connsiteY5" fmla="*/ 216024 h 1080120"/>
              <a:gd name="connsiteX6" fmla="*/ 504056 w 1872208"/>
              <a:gd name="connsiteY6" fmla="*/ 504056 h 1080120"/>
              <a:gd name="connsiteX7" fmla="*/ 792088 w 1872208"/>
              <a:gd name="connsiteY7" fmla="*/ 792088 h 1080120"/>
              <a:gd name="connsiteX8" fmla="*/ 1080120 w 1872208"/>
              <a:gd name="connsiteY8" fmla="*/ 504056 h 1080120"/>
              <a:gd name="connsiteX9" fmla="*/ 792088 w 1872208"/>
              <a:gd name="connsiteY9" fmla="*/ 216024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2208" h="1080120">
                <a:moveTo>
                  <a:pt x="0" y="0"/>
                </a:moveTo>
                <a:lnTo>
                  <a:pt x="1872208" y="0"/>
                </a:lnTo>
                <a:lnTo>
                  <a:pt x="1872208" y="1080120"/>
                </a:lnTo>
                <a:lnTo>
                  <a:pt x="0" y="1080120"/>
                </a:lnTo>
                <a:lnTo>
                  <a:pt x="0" y="0"/>
                </a:lnTo>
                <a:close/>
                <a:moveTo>
                  <a:pt x="792088" y="216024"/>
                </a:moveTo>
                <a:cubicBezTo>
                  <a:pt x="633012" y="216024"/>
                  <a:pt x="504056" y="344980"/>
                  <a:pt x="504056" y="504056"/>
                </a:cubicBezTo>
                <a:cubicBezTo>
                  <a:pt x="504056" y="663132"/>
                  <a:pt x="633012" y="792088"/>
                  <a:pt x="792088" y="792088"/>
                </a:cubicBezTo>
                <a:cubicBezTo>
                  <a:pt x="951164" y="792088"/>
                  <a:pt x="1080120" y="663132"/>
                  <a:pt x="1080120" y="504056"/>
                </a:cubicBezTo>
                <a:cubicBezTo>
                  <a:pt x="1080120" y="344980"/>
                  <a:pt x="951164" y="216024"/>
                  <a:pt x="792088" y="2160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/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A102B7C-C533-4B3A-1AF1-B8A8B8F114BD}"/>
              </a:ext>
            </a:extLst>
          </p:cNvPr>
          <p:cNvSpPr/>
          <p:nvPr/>
        </p:nvSpPr>
        <p:spPr bwMode="gray">
          <a:xfrm>
            <a:off x="4438567" y="234166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/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/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i="1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EBEA4-633D-73A6-1D38-FBF388C95EC7}"/>
              </a:ext>
            </a:extLst>
          </p:cNvPr>
          <p:cNvCxnSpPr>
            <a:cxnSpLocks/>
            <a:stCxn id="21" idx="2"/>
          </p:cNvCxnSpPr>
          <p:nvPr/>
        </p:nvCxnSpPr>
        <p:spPr bwMode="gray">
          <a:xfrm>
            <a:off x="5462517" y="2259299"/>
            <a:ext cx="25860" cy="6224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/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EB98993-B000-2814-4607-A036B8A31FA7}"/>
              </a:ext>
            </a:extLst>
          </p:cNvPr>
          <p:cNvSpPr/>
          <p:nvPr/>
        </p:nvSpPr>
        <p:spPr bwMode="gray">
          <a:xfrm>
            <a:off x="2138832" y="2341666"/>
            <a:ext cx="1872208" cy="10801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4D069F1B-CB1E-CDE6-CBD6-54A2C4D52A5E}"/>
              </a:ext>
            </a:extLst>
          </p:cNvPr>
          <p:cNvSpPr/>
          <p:nvPr/>
        </p:nvSpPr>
        <p:spPr bwMode="gray">
          <a:xfrm>
            <a:off x="4944883" y="2553160"/>
            <a:ext cx="1036764" cy="577877"/>
          </a:xfrm>
          <a:custGeom>
            <a:avLst/>
            <a:gdLst>
              <a:gd name="connsiteX0" fmla="*/ 288032 w 1036764"/>
              <a:gd name="connsiteY0" fmla="*/ 0 h 577877"/>
              <a:gd name="connsiteX1" fmla="*/ 491702 w 1036764"/>
              <a:gd name="connsiteY1" fmla="*/ 84363 h 577877"/>
              <a:gd name="connsiteX2" fmla="*/ 519130 w 1036764"/>
              <a:gd name="connsiteY2" fmla="*/ 117606 h 577877"/>
              <a:gd name="connsiteX3" fmla="*/ 545063 w 1036764"/>
              <a:gd name="connsiteY3" fmla="*/ 86176 h 577877"/>
              <a:gd name="connsiteX4" fmla="*/ 748732 w 1036764"/>
              <a:gd name="connsiteY4" fmla="*/ 1813 h 577877"/>
              <a:gd name="connsiteX5" fmla="*/ 1036764 w 1036764"/>
              <a:gd name="connsiteY5" fmla="*/ 289845 h 577877"/>
              <a:gd name="connsiteX6" fmla="*/ 748732 w 1036764"/>
              <a:gd name="connsiteY6" fmla="*/ 577877 h 577877"/>
              <a:gd name="connsiteX7" fmla="*/ 545063 w 1036764"/>
              <a:gd name="connsiteY7" fmla="*/ 493515 h 577877"/>
              <a:gd name="connsiteX8" fmla="*/ 517634 w 1036764"/>
              <a:gd name="connsiteY8" fmla="*/ 460272 h 577877"/>
              <a:gd name="connsiteX9" fmla="*/ 491702 w 1036764"/>
              <a:gd name="connsiteY9" fmla="*/ 491702 h 577877"/>
              <a:gd name="connsiteX10" fmla="*/ 288032 w 1036764"/>
              <a:gd name="connsiteY10" fmla="*/ 576064 h 577877"/>
              <a:gd name="connsiteX11" fmla="*/ 0 w 1036764"/>
              <a:gd name="connsiteY11" fmla="*/ 288032 h 577877"/>
              <a:gd name="connsiteX12" fmla="*/ 288032 w 1036764"/>
              <a:gd name="connsiteY12" fmla="*/ 0 h 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6764" h="577877">
                <a:moveTo>
                  <a:pt x="288032" y="0"/>
                </a:moveTo>
                <a:cubicBezTo>
                  <a:pt x="367570" y="0"/>
                  <a:pt x="439578" y="32239"/>
                  <a:pt x="491702" y="84363"/>
                </a:cubicBezTo>
                <a:lnTo>
                  <a:pt x="519130" y="117606"/>
                </a:lnTo>
                <a:lnTo>
                  <a:pt x="545063" y="86176"/>
                </a:lnTo>
                <a:cubicBezTo>
                  <a:pt x="597186" y="34052"/>
                  <a:pt x="669194" y="1813"/>
                  <a:pt x="748732" y="1813"/>
                </a:cubicBezTo>
                <a:cubicBezTo>
                  <a:pt x="907808" y="1813"/>
                  <a:pt x="1036764" y="130769"/>
                  <a:pt x="1036764" y="289845"/>
                </a:cubicBezTo>
                <a:cubicBezTo>
                  <a:pt x="1036764" y="448921"/>
                  <a:pt x="907808" y="577877"/>
                  <a:pt x="748732" y="577877"/>
                </a:cubicBezTo>
                <a:cubicBezTo>
                  <a:pt x="669194" y="577877"/>
                  <a:pt x="597186" y="545638"/>
                  <a:pt x="545063" y="493515"/>
                </a:cubicBezTo>
                <a:lnTo>
                  <a:pt x="517634" y="460272"/>
                </a:lnTo>
                <a:lnTo>
                  <a:pt x="491702" y="491702"/>
                </a:lnTo>
                <a:cubicBezTo>
                  <a:pt x="439578" y="543825"/>
                  <a:pt x="367570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384B6D-A916-A963-1A05-60A5EB5BDEF2}"/>
              </a:ext>
            </a:extLst>
          </p:cNvPr>
          <p:cNvCxnSpPr>
            <a:cxnSpLocks/>
            <a:stCxn id="58" idx="2"/>
          </p:cNvCxnSpPr>
          <p:nvPr/>
        </p:nvCxnSpPr>
        <p:spPr bwMode="gray">
          <a:xfrm flipH="1">
            <a:off x="5873715" y="2227337"/>
            <a:ext cx="283119" cy="4023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/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/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/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/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0" name="Rectangle 3079">
            <a:extLst>
              <a:ext uri="{FF2B5EF4-FFF2-40B4-BE49-F238E27FC236}">
                <a16:creationId xmlns:a16="http://schemas.microsoft.com/office/drawing/2014/main" id="{EA6BD4AF-316E-6E0E-E646-CE96A5A65430}"/>
              </a:ext>
            </a:extLst>
          </p:cNvPr>
          <p:cNvSpPr/>
          <p:nvPr/>
        </p:nvSpPr>
        <p:spPr bwMode="gray">
          <a:xfrm>
            <a:off x="115024" y="3893028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/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/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/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/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/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3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6" grpId="0" animBg="1"/>
      <p:bldP spid="29" grpId="0" animBg="1"/>
      <p:bldP spid="28" grpId="0" animBg="1"/>
      <p:bldP spid="27" grpId="0" animBg="1"/>
      <p:bldP spid="4" grpId="0"/>
      <p:bldP spid="32" grpId="0" animBg="1"/>
      <p:bldP spid="31" grpId="0" animBg="1"/>
      <p:bldP spid="6" grpId="0"/>
      <p:bldP spid="9" grpId="0" animBg="1"/>
      <p:bldP spid="10" grpId="0"/>
      <p:bldP spid="13" grpId="0"/>
      <p:bldP spid="21" grpId="0"/>
      <p:bldP spid="33" grpId="0" animBg="1"/>
      <p:bldP spid="38" grpId="0" animBg="1"/>
      <p:bldP spid="58" grpId="0"/>
      <p:bldP spid="3079" grpId="0" animBg="1"/>
      <p:bldP spid="61" grpId="0"/>
      <p:bldP spid="3087" grpId="0" animBg="1"/>
      <p:bldP spid="3073" grpId="0"/>
      <p:bldP spid="3080" grpId="0" animBg="1"/>
      <p:bldP spid="3081" grpId="0"/>
      <p:bldP spid="3082" grpId="0" animBg="1"/>
      <p:bldP spid="3083" grpId="0" animBg="1"/>
      <p:bldP spid="3094" grpId="0" animBg="1"/>
      <p:bldP spid="30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(Punktwolkendiagramm)</a:t>
                </a:r>
                <a:r>
                  <a:rPr lang="en-DE" dirty="0"/>
                  <a:t>. Wenn das Zufallsexperiment im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liegt, kann man die Ergebnisse (</a:t>
                </a:r>
                <a:r>
                  <a:rPr lang="en-DE" i="1" dirty="0"/>
                  <a:t>samples</a:t>
                </a:r>
                <a:r>
                  <a:rPr lang="en-DE" dirty="0"/>
                  <a:t>) auch als Punkte darstellen und Ereignisse als Punktwolken.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/>
                  <a:t>. Sichtbare Augenzahl nach Wurf mit zwei Würfeln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E715618-D223-D8D8-CF8A-B758F035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Punktwolkendiagramme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8864B-68CD-940B-AA23-A2E170E31E58}"/>
              </a:ext>
            </a:extLst>
          </p:cNvPr>
          <p:cNvCxnSpPr>
            <a:cxnSpLocks/>
          </p:cNvCxnSpPr>
          <p:nvPr/>
        </p:nvCxnSpPr>
        <p:spPr bwMode="gray">
          <a:xfrm>
            <a:off x="18356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ACDC5-35F4-CC79-5DB1-4330438FB774}"/>
              </a:ext>
            </a:extLst>
          </p:cNvPr>
          <p:cNvCxnSpPr>
            <a:cxnSpLocks/>
          </p:cNvCxnSpPr>
          <p:nvPr/>
        </p:nvCxnSpPr>
        <p:spPr bwMode="gray">
          <a:xfrm>
            <a:off x="219573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0FDE82-F52A-2A82-A4E6-4070771995BF}"/>
              </a:ext>
            </a:extLst>
          </p:cNvPr>
          <p:cNvCxnSpPr>
            <a:cxnSpLocks/>
          </p:cNvCxnSpPr>
          <p:nvPr/>
        </p:nvCxnSpPr>
        <p:spPr bwMode="gray">
          <a:xfrm>
            <a:off x="255577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57AE0-DAED-16E3-D45E-1059A2311B99}"/>
              </a:ext>
            </a:extLst>
          </p:cNvPr>
          <p:cNvCxnSpPr>
            <a:cxnSpLocks/>
          </p:cNvCxnSpPr>
          <p:nvPr/>
        </p:nvCxnSpPr>
        <p:spPr bwMode="gray">
          <a:xfrm>
            <a:off x="291581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C72DB1-BBB3-9124-A189-B3781ADE7999}"/>
              </a:ext>
            </a:extLst>
          </p:cNvPr>
          <p:cNvCxnSpPr>
            <a:cxnSpLocks/>
          </p:cNvCxnSpPr>
          <p:nvPr/>
        </p:nvCxnSpPr>
        <p:spPr bwMode="gray">
          <a:xfrm>
            <a:off x="327585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2E3FF-9736-432E-C21E-EB0CCA55AAA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4277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4B69B1-2659-FD5A-B174-16BF0A6B2F56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78777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4C098-3699-BE14-37E4-D3D89FD6BCD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14781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B90F61-B886-39DA-C0A4-AB83B815C124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50785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E46DB-88BE-A934-9520-A11B2AED715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86789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37A71-ABB2-BA6D-DF8A-2DEC98E3EC9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42279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117E4-A151-45A7-4489-AA348B8304FE}"/>
              </a:ext>
            </a:extLst>
          </p:cNvPr>
          <p:cNvCxnSpPr>
            <a:cxnSpLocks/>
          </p:cNvCxnSpPr>
          <p:nvPr/>
        </p:nvCxnSpPr>
        <p:spPr bwMode="gray">
          <a:xfrm>
            <a:off x="36358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F5EDDDA-E067-EA33-B052-144CD40F098E}"/>
              </a:ext>
            </a:extLst>
          </p:cNvPr>
          <p:cNvSpPr/>
          <p:nvPr/>
        </p:nvSpPr>
        <p:spPr bwMode="gray">
          <a:xfrm>
            <a:off x="1803573" y="239172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83BEB9-1F74-7CB3-5AAE-81B37AFE5926}"/>
              </a:ext>
            </a:extLst>
          </p:cNvPr>
          <p:cNvSpPr/>
          <p:nvPr/>
        </p:nvSpPr>
        <p:spPr bwMode="gray">
          <a:xfrm>
            <a:off x="1803573" y="275176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4C9477-6E25-95B0-C55A-AED607E07058}"/>
              </a:ext>
            </a:extLst>
          </p:cNvPr>
          <p:cNvSpPr/>
          <p:nvPr/>
        </p:nvSpPr>
        <p:spPr bwMode="gray">
          <a:xfrm>
            <a:off x="1803573" y="311180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20A202-BBB1-1CE7-A38E-FA45044DF715}"/>
              </a:ext>
            </a:extLst>
          </p:cNvPr>
          <p:cNvSpPr/>
          <p:nvPr/>
        </p:nvSpPr>
        <p:spPr bwMode="gray">
          <a:xfrm>
            <a:off x="1803573" y="347184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7059AC-F3CF-4998-4032-7DBEA21A9D27}"/>
              </a:ext>
            </a:extLst>
          </p:cNvPr>
          <p:cNvSpPr/>
          <p:nvPr/>
        </p:nvSpPr>
        <p:spPr bwMode="gray">
          <a:xfrm>
            <a:off x="1803573" y="383188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050872-BDC0-6F14-F30F-4C7859C10A33}"/>
              </a:ext>
            </a:extLst>
          </p:cNvPr>
          <p:cNvSpPr/>
          <p:nvPr/>
        </p:nvSpPr>
        <p:spPr bwMode="gray">
          <a:xfrm>
            <a:off x="1799691" y="419193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76AE39-2651-6C58-9C07-6CFEC8CFC105}"/>
              </a:ext>
            </a:extLst>
          </p:cNvPr>
          <p:cNvSpPr/>
          <p:nvPr/>
        </p:nvSpPr>
        <p:spPr bwMode="gray">
          <a:xfrm>
            <a:off x="2159730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A0A3BA-36FF-72FB-DEEE-E47897F7DBB9}"/>
              </a:ext>
            </a:extLst>
          </p:cNvPr>
          <p:cNvSpPr/>
          <p:nvPr/>
        </p:nvSpPr>
        <p:spPr bwMode="gray">
          <a:xfrm>
            <a:off x="2159730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6B35B8-116F-70CB-00E3-77F84DF68C03}"/>
              </a:ext>
            </a:extLst>
          </p:cNvPr>
          <p:cNvSpPr/>
          <p:nvPr/>
        </p:nvSpPr>
        <p:spPr bwMode="gray">
          <a:xfrm>
            <a:off x="2159730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A007B8-5076-0CCA-8740-B58B577DF052}"/>
              </a:ext>
            </a:extLst>
          </p:cNvPr>
          <p:cNvSpPr/>
          <p:nvPr/>
        </p:nvSpPr>
        <p:spPr bwMode="gray">
          <a:xfrm>
            <a:off x="2159730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1F4AF8D-87E9-D168-CCCF-20A8D9386CB3}"/>
              </a:ext>
            </a:extLst>
          </p:cNvPr>
          <p:cNvSpPr/>
          <p:nvPr/>
        </p:nvSpPr>
        <p:spPr bwMode="gray">
          <a:xfrm>
            <a:off x="2159730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5FA5EE-DF0B-2CC1-B1D4-0994D9F2667D}"/>
              </a:ext>
            </a:extLst>
          </p:cNvPr>
          <p:cNvSpPr/>
          <p:nvPr/>
        </p:nvSpPr>
        <p:spPr bwMode="gray">
          <a:xfrm>
            <a:off x="2155848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CEA679-7736-A731-B754-919568EF5D2F}"/>
              </a:ext>
            </a:extLst>
          </p:cNvPr>
          <p:cNvSpPr/>
          <p:nvPr/>
        </p:nvSpPr>
        <p:spPr bwMode="gray">
          <a:xfrm>
            <a:off x="251976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C11F96A-96DE-52D5-165E-E52E58FF38F8}"/>
              </a:ext>
            </a:extLst>
          </p:cNvPr>
          <p:cNvSpPr/>
          <p:nvPr/>
        </p:nvSpPr>
        <p:spPr bwMode="gray">
          <a:xfrm>
            <a:off x="251976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2E1D37-6932-0872-8F26-3C9E2BC1DF28}"/>
              </a:ext>
            </a:extLst>
          </p:cNvPr>
          <p:cNvSpPr/>
          <p:nvPr/>
        </p:nvSpPr>
        <p:spPr bwMode="gray">
          <a:xfrm>
            <a:off x="251976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B4F54A-06F0-76FE-288F-7D2A51B27EDC}"/>
              </a:ext>
            </a:extLst>
          </p:cNvPr>
          <p:cNvSpPr/>
          <p:nvPr/>
        </p:nvSpPr>
        <p:spPr bwMode="gray">
          <a:xfrm>
            <a:off x="251976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0A78183-A302-FCE6-6346-2FC9446B4F25}"/>
              </a:ext>
            </a:extLst>
          </p:cNvPr>
          <p:cNvSpPr/>
          <p:nvPr/>
        </p:nvSpPr>
        <p:spPr bwMode="gray">
          <a:xfrm>
            <a:off x="251976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CABBAF9-0976-AD38-8FFA-D53009C03F44}"/>
              </a:ext>
            </a:extLst>
          </p:cNvPr>
          <p:cNvSpPr/>
          <p:nvPr/>
        </p:nvSpPr>
        <p:spPr bwMode="gray">
          <a:xfrm>
            <a:off x="251588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2EAE68-298F-BC66-34D2-C121AD5ECFD0}"/>
              </a:ext>
            </a:extLst>
          </p:cNvPr>
          <p:cNvSpPr/>
          <p:nvPr/>
        </p:nvSpPr>
        <p:spPr bwMode="gray">
          <a:xfrm>
            <a:off x="288369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D938D1-3234-846B-AF2E-87D824E2284F}"/>
              </a:ext>
            </a:extLst>
          </p:cNvPr>
          <p:cNvSpPr/>
          <p:nvPr/>
        </p:nvSpPr>
        <p:spPr bwMode="gray">
          <a:xfrm>
            <a:off x="288369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39D21D-78F0-8FAB-1036-63063818ABD3}"/>
              </a:ext>
            </a:extLst>
          </p:cNvPr>
          <p:cNvSpPr/>
          <p:nvPr/>
        </p:nvSpPr>
        <p:spPr bwMode="gray">
          <a:xfrm>
            <a:off x="288369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2850E5-C73F-5A7D-A384-D2D08796B575}"/>
              </a:ext>
            </a:extLst>
          </p:cNvPr>
          <p:cNvSpPr/>
          <p:nvPr/>
        </p:nvSpPr>
        <p:spPr bwMode="gray">
          <a:xfrm>
            <a:off x="288369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1266DC4-1E90-E83B-F1F3-97E8463E7CF1}"/>
              </a:ext>
            </a:extLst>
          </p:cNvPr>
          <p:cNvSpPr/>
          <p:nvPr/>
        </p:nvSpPr>
        <p:spPr bwMode="gray">
          <a:xfrm>
            <a:off x="288369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49DFF3-23B3-0879-6439-76B5AFFAC7C4}"/>
              </a:ext>
            </a:extLst>
          </p:cNvPr>
          <p:cNvSpPr/>
          <p:nvPr/>
        </p:nvSpPr>
        <p:spPr bwMode="gray">
          <a:xfrm>
            <a:off x="287981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B20802-2B54-8F5B-D0AA-ED8354674D4D}"/>
              </a:ext>
            </a:extLst>
          </p:cNvPr>
          <p:cNvSpPr/>
          <p:nvPr/>
        </p:nvSpPr>
        <p:spPr bwMode="gray">
          <a:xfrm>
            <a:off x="3239867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5C9B957-FBA3-6D53-1102-36E29C1FF2B7}"/>
              </a:ext>
            </a:extLst>
          </p:cNvPr>
          <p:cNvSpPr/>
          <p:nvPr/>
        </p:nvSpPr>
        <p:spPr bwMode="gray">
          <a:xfrm>
            <a:off x="3239867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7C2E0D-395C-D2B3-A29C-0B4DE7297EC9}"/>
              </a:ext>
            </a:extLst>
          </p:cNvPr>
          <p:cNvSpPr/>
          <p:nvPr/>
        </p:nvSpPr>
        <p:spPr bwMode="gray">
          <a:xfrm>
            <a:off x="3239867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0DB2DB-9B4E-2B89-AFB9-FBD843769557}"/>
              </a:ext>
            </a:extLst>
          </p:cNvPr>
          <p:cNvSpPr/>
          <p:nvPr/>
        </p:nvSpPr>
        <p:spPr bwMode="gray">
          <a:xfrm>
            <a:off x="3239867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3F137C-84A2-FCB2-C61D-69B1C5FC6BEC}"/>
              </a:ext>
            </a:extLst>
          </p:cNvPr>
          <p:cNvSpPr/>
          <p:nvPr/>
        </p:nvSpPr>
        <p:spPr bwMode="gray">
          <a:xfrm>
            <a:off x="3239867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D21FF6-2FF6-31B6-A5CB-C2BF4E387CF6}"/>
              </a:ext>
            </a:extLst>
          </p:cNvPr>
          <p:cNvSpPr/>
          <p:nvPr/>
        </p:nvSpPr>
        <p:spPr bwMode="gray">
          <a:xfrm>
            <a:off x="3235985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D0D2223-6D93-EF5A-E3AE-1B63A0AF1D26}"/>
              </a:ext>
            </a:extLst>
          </p:cNvPr>
          <p:cNvSpPr/>
          <p:nvPr/>
        </p:nvSpPr>
        <p:spPr bwMode="gray">
          <a:xfrm>
            <a:off x="3599890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DAC390-D0FC-45FA-7318-CDF6FD6FBBB1}"/>
              </a:ext>
            </a:extLst>
          </p:cNvPr>
          <p:cNvSpPr/>
          <p:nvPr/>
        </p:nvSpPr>
        <p:spPr bwMode="gray">
          <a:xfrm>
            <a:off x="3599890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AE1CCF-BC38-1B6C-5E4D-6948D19746E3}"/>
              </a:ext>
            </a:extLst>
          </p:cNvPr>
          <p:cNvSpPr/>
          <p:nvPr/>
        </p:nvSpPr>
        <p:spPr bwMode="gray">
          <a:xfrm>
            <a:off x="3599890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E4DC3AB-4047-4F84-DD42-50FDB1C15020}"/>
              </a:ext>
            </a:extLst>
          </p:cNvPr>
          <p:cNvSpPr/>
          <p:nvPr/>
        </p:nvSpPr>
        <p:spPr bwMode="gray">
          <a:xfrm>
            <a:off x="3599890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F75D34C-AA7A-0178-0A8C-DE6B62934A5F}"/>
              </a:ext>
            </a:extLst>
          </p:cNvPr>
          <p:cNvSpPr/>
          <p:nvPr/>
        </p:nvSpPr>
        <p:spPr bwMode="gray">
          <a:xfrm>
            <a:off x="3599890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8778C4D-3183-C117-3D6B-3805D5DED61C}"/>
              </a:ext>
            </a:extLst>
          </p:cNvPr>
          <p:cNvSpPr/>
          <p:nvPr/>
        </p:nvSpPr>
        <p:spPr bwMode="gray">
          <a:xfrm>
            <a:off x="3596008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/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/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/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/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/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/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/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/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/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/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/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/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A160120-5C06-8C93-BF84-B33D1871CBBD}"/>
              </a:ext>
            </a:extLst>
          </p:cNvPr>
          <p:cNvCxnSpPr>
            <a:cxnSpLocks/>
            <a:stCxn id="83" idx="1"/>
            <a:endCxn id="62" idx="6"/>
          </p:cNvCxnSpPr>
          <p:nvPr/>
        </p:nvCxnSpPr>
        <p:spPr bwMode="gray">
          <a:xfrm flipH="1" flipV="1">
            <a:off x="3671898" y="2428138"/>
            <a:ext cx="756086" cy="1033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92EA857-75C5-9E07-E6AA-21C9DC6AFBC2}"/>
              </a:ext>
            </a:extLst>
          </p:cNvPr>
          <p:cNvSpPr txBox="1"/>
          <p:nvPr/>
        </p:nvSpPr>
        <p:spPr bwMode="gray">
          <a:xfrm>
            <a:off x="4427984" y="2415638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Wurf war eine (6,6)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706997-3B15-C6A0-8A83-A875C5FBC11A}"/>
              </a:ext>
            </a:extLst>
          </p:cNvPr>
          <p:cNvCxnSpPr>
            <a:cxnSpLocks/>
            <a:stCxn id="90" idx="1"/>
            <a:endCxn id="59" idx="6"/>
          </p:cNvCxnSpPr>
          <p:nvPr/>
        </p:nvCxnSpPr>
        <p:spPr bwMode="gray">
          <a:xfrm flipH="1">
            <a:off x="3311875" y="3008410"/>
            <a:ext cx="946285" cy="499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DA03C7E-8B51-5078-916C-D4774D4838E5}"/>
              </a:ext>
            </a:extLst>
          </p:cNvPr>
          <p:cNvSpPr txBox="1"/>
          <p:nvPr/>
        </p:nvSpPr>
        <p:spPr bwMode="gray">
          <a:xfrm>
            <a:off x="4258160" y="2892584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Erster Würfel war eine 5, zweiter Würfel war eine 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57FCC-2AF0-8E47-0D72-F80122E25DF7}"/>
              </a:ext>
            </a:extLst>
          </p:cNvPr>
          <p:cNvSpPr/>
          <p:nvPr/>
        </p:nvSpPr>
        <p:spPr bwMode="gray">
          <a:xfrm rot="8072243">
            <a:off x="1295892" y="3181144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AFB8A4-C6E9-0218-A593-B21BD6FBD923}"/>
              </a:ext>
            </a:extLst>
          </p:cNvPr>
          <p:cNvCxnSpPr>
            <a:cxnSpLocks/>
            <a:stCxn id="97" idx="1"/>
            <a:endCxn id="95" idx="6"/>
          </p:cNvCxnSpPr>
          <p:nvPr/>
        </p:nvCxnSpPr>
        <p:spPr bwMode="gray">
          <a:xfrm flipH="1" flipV="1">
            <a:off x="1723122" y="4363124"/>
            <a:ext cx="1059094" cy="3856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B0892A6-921C-1D5E-4D1B-67520E150AA9}"/>
              </a:ext>
            </a:extLst>
          </p:cNvPr>
          <p:cNvSpPr txBox="1"/>
          <p:nvPr/>
        </p:nvSpPr>
        <p:spPr bwMode="gray">
          <a:xfrm>
            <a:off x="2782216" y="4632944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Beide Würfel haben die gleiche Zahl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3B5C4F-AC40-02E4-BDCD-71D448A19C13}"/>
              </a:ext>
            </a:extLst>
          </p:cNvPr>
          <p:cNvSpPr/>
          <p:nvPr/>
        </p:nvSpPr>
        <p:spPr bwMode="gray">
          <a:xfrm rot="13518375">
            <a:off x="1305141" y="3155546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938C833-7DCA-1E4F-D4BC-EDD779E86717}"/>
              </a:ext>
            </a:extLst>
          </p:cNvPr>
          <p:cNvCxnSpPr>
            <a:cxnSpLocks/>
            <a:stCxn id="102" idx="1"/>
            <a:endCxn id="100" idx="2"/>
          </p:cNvCxnSpPr>
          <p:nvPr/>
        </p:nvCxnSpPr>
        <p:spPr bwMode="gray">
          <a:xfrm flipH="1">
            <a:off x="3742000" y="3869376"/>
            <a:ext cx="365383" cy="4654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CFEBA8-5A22-CEAF-EFE6-F7A28046D231}"/>
              </a:ext>
            </a:extLst>
          </p:cNvPr>
          <p:cNvSpPr txBox="1"/>
          <p:nvPr/>
        </p:nvSpPr>
        <p:spPr bwMode="gray">
          <a:xfrm>
            <a:off x="4107383" y="3753550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Summe der Augenzahlen ist 7</a:t>
            </a:r>
          </a:p>
        </p:txBody>
      </p:sp>
    </p:spTree>
    <p:extLst>
      <p:ext uri="{BB962C8B-B14F-4D97-AF65-F5344CB8AC3E}">
        <p14:creationId xmlns:p14="http://schemas.microsoft.com/office/powerpoint/2010/main" val="3106721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3" grpId="0"/>
      <p:bldP spid="90" grpId="0"/>
      <p:bldP spid="95" grpId="0" animBg="1"/>
      <p:bldP spid="97" grpId="0"/>
      <p:bldP spid="100" grpId="0" animBg="1"/>
      <p:bldP spid="1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wollen jedem Ereignis eine Wahrscheinlichkeit zuordnen. </a:t>
                </a:r>
              </a:p>
              <a:p>
                <a:pPr lvl="1"/>
                <a:r>
                  <a:rPr lang="de-DE" sz="1200" dirty="0"/>
                  <a:t>Ist nur möglich wenn wir (maximal) </a:t>
                </a:r>
                <a:r>
                  <a:rPr lang="de-DE" sz="1200" b="1" dirty="0"/>
                  <a:t>abzählbar unendlich </a:t>
                </a:r>
                <a:r>
                  <a:rPr lang="de-DE" sz="1200" dirty="0"/>
                  <a:t>viele Ereignisse haben.</a:t>
                </a:r>
              </a:p>
              <a:p>
                <a:pPr lvl="1"/>
                <a:r>
                  <a:rPr lang="de-DE" sz="1200" dirty="0"/>
                  <a:t>Aus diesem Grund beschränken wir unsere Ereignisse auf ein </a:t>
                </a:r>
                <a:r>
                  <a:rPr lang="de-DE" sz="1200" b="1" dirty="0"/>
                  <a:t>Ereignissystem</a:t>
                </a:r>
                <a:r>
                  <a:rPr lang="de-DE" sz="1200" dirty="0"/>
                  <a:t>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(Ereignissystem)</a:t>
                </a:r>
                <a:r>
                  <a:rPr lang="de-DE" dirty="0"/>
                  <a:t>. Ein Ereignissystem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zur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Menge von Teilmengen von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, wobei gilt: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sicherem Ereignis</a:t>
                </a:r>
                <a:r>
                  <a:rPr lang="de-DE" sz="1200" b="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dem Komplement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abzählbarer Vereinigung</a:t>
                </a:r>
                <a:r>
                  <a:rPr lang="de-DE" sz="1200" dirty="0"/>
                  <a:t>:</a:t>
                </a:r>
                <a:r>
                  <a:rPr lang="de-DE" sz="1200" b="0" dirty="0"/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marL="270000" lvl="4" indent="0">
                  <a:buNone/>
                </a:pPr>
                <a:r>
                  <a:rPr lang="de-DE" dirty="0"/>
                  <a:t>Wir bezeichnen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das </a:t>
                </a:r>
                <a:r>
                  <a:rPr lang="de-DE" b="1" dirty="0"/>
                  <a:t>sichere Ereignis </a:t>
                </a:r>
                <a:r>
                  <a:rPr lang="de-DE" dirty="0"/>
                  <a:t>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∅∈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</a:t>
                </a:r>
                <a:r>
                  <a:rPr lang="de-DE" b="1" dirty="0"/>
                  <a:t>unmögliches Ereignis</a:t>
                </a:r>
                <a:r>
                  <a:rPr lang="de-DE" dirty="0"/>
                  <a:t>.</a:t>
                </a:r>
              </a:p>
              <a:p>
                <a:pPr lvl="1"/>
                <a:endParaRPr lang="de-DE" sz="1200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-Algebra)</a:t>
                </a:r>
                <a:r>
                  <a:rPr lang="de-DE" dirty="0"/>
                  <a:t>. Ein Ereignissystem wird auch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/>
                  <a:t>-Algebra</a:t>
                </a:r>
                <a:r>
                  <a:rPr lang="de-DE" dirty="0"/>
                  <a:t> genannt.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606BA5-17FE-3E78-3689-22914C02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Ereignissystem</a:t>
            </a:r>
          </a:p>
        </p:txBody>
      </p:sp>
    </p:spTree>
    <p:extLst>
      <p:ext uri="{BB962C8B-B14F-4D97-AF65-F5344CB8AC3E}">
        <p14:creationId xmlns:p14="http://schemas.microsoft.com/office/powerpoint/2010/main" val="1038674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(Wahrscheinlichkeitsverteilung)</a:t>
                </a:r>
              </a:p>
              <a:p>
                <a:pPr lvl="2"/>
                <a:r>
                  <a:rPr lang="de-DE" sz="1200" dirty="0"/>
                  <a:t>Die Wahrscheinlichkeitsverteilung wird auch als Wahrscheinlichkeitsmaß oder kurz als Verteilung bezeichnet.</a:t>
                </a:r>
              </a:p>
              <a:p>
                <a:pPr lvl="2"/>
                <a:r>
                  <a:rPr lang="de-DE" sz="1200" dirty="0"/>
                  <a:t>Die drei Regeln 1. – 3. sind die sogenannten Kolmogorov-Axiome</a:t>
                </a:r>
              </a:p>
              <a:p>
                <a:pPr lvl="2"/>
                <a:endParaRPr lang="de-DE" sz="1200" dirty="0"/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Wahrscheinlichkeitsraum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22FC0D-33E6-3717-4DCF-E163D201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635646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C4D19-CDC8-71DD-CDF5-905EE0A48054}"/>
              </a:ext>
            </a:extLst>
          </p:cNvPr>
          <p:cNvSpPr txBox="1"/>
          <p:nvPr/>
        </p:nvSpPr>
        <p:spPr bwMode="gray">
          <a:xfrm>
            <a:off x="6771412" y="252104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6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DE9B154E-389D-D97E-20DC-5C41D86F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9571" y="1576334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Wahrscheinlichkeitsraum für den Wurf einer fairen Münze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Kopf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Zahl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Mögliches Ereignissystem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∅,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Wahrscheinlichkeitsverteilung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b="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eines Wahrscheinlichkeitsraums</a:t>
            </a:r>
          </a:p>
        </p:txBody>
      </p:sp>
      <p:pic>
        <p:nvPicPr>
          <p:cNvPr id="1028" name="Picture 4" descr="Ein-euro-münze Isoliert über Weiß - Vorder- Und Rückseite Vintage  Lizenzfreie Fotos, Bilder Und Stock Fotografie. Image 52913236.">
            <a:extLst>
              <a:ext uri="{FF2B5EF4-FFF2-40B4-BE49-F238E27FC236}">
                <a16:creationId xmlns:a16="http://schemas.microsoft.com/office/drawing/2014/main" id="{5083B1DD-8C67-7A92-7B10-210F0775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1347614"/>
            <a:ext cx="2137420" cy="14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02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b="1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396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(Wahrscheinlichkeit des Gegenereignisses)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gilt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gilt,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sz="1200" dirty="0"/>
                  <a:t>. Nach 2. und 3. folgt </a:t>
                </a:r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∪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pPr marL="268287" lvl="1" indent="0">
                  <a:buNone/>
                </a:pPr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(Wahrscheinlichkeit der leeren Menge)</a:t>
                </a:r>
                <a:r>
                  <a:rPr lang="de-DE" dirty="0"/>
                  <a:t>. Es gilt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Benutze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im vorherigen Satz und 3. 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(Endliche Additivität)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gilt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Daher gilt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  <a:blipFill>
                <a:blip r:embed="rId3"/>
                <a:stretch>
                  <a:fillRect t="-355" r="-617" b="-70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588224" y="276692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5117CB47-7489-50B6-26D3-8166541030FA}"/>
              </a:ext>
            </a:extLst>
          </p:cNvPr>
          <p:cNvSpPr/>
          <p:nvPr/>
        </p:nvSpPr>
        <p:spPr bwMode="gray">
          <a:xfrm>
            <a:off x="7357868" y="3069362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/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/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V="1">
            <a:off x="6907359" y="3562032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E8D07-BD21-9A3A-290A-CEF6E2E0E2F0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 bwMode="gray">
          <a:xfrm flipV="1">
            <a:off x="7293715" y="3477670"/>
            <a:ext cx="150866" cy="4852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/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FF79C2-99DD-D906-3B36-1C1BFE0DB26A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 bwMode="gray">
          <a:xfrm flipH="1" flipV="1">
            <a:off x="7645899" y="356203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/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49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2 0 " pathEditMode="relative" ptsTypes="AA">
                                      <p:cBhvr>
                                        <p:cTn id="9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111 0 " pathEditMode="relative" ptsTypes="AA">
                                      <p:cBhvr>
                                        <p:cTn id="10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1" grpId="0" animBg="1"/>
      <p:bldP spid="10" grpId="0" animBg="1"/>
      <p:bldP spid="10" grpId="1" animBg="1"/>
      <p:bldP spid="9" grpId="0" animBg="1"/>
      <p:bldP spid="9" grpId="1" animBg="1"/>
      <p:bldP spid="13" grpId="0"/>
      <p:bldP spid="18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Raucher in Nevada</a:t>
                </a:r>
              </a:p>
              <a:p>
                <a:pPr lvl="1"/>
                <a:r>
                  <a:rPr lang="de-DE" sz="1200" b="1" dirty="0"/>
                  <a:t>Szenario</a:t>
                </a:r>
                <a:r>
                  <a:rPr lang="de-DE" sz="1200" dirty="0"/>
                  <a:t>: 28 Prozent aller Einwohner in Nevada rauchen Zigaretten, 6 Prozent aller Einwohner in Nevada rauchen Zigarre, und 3 Prozent aller Einwohner in Nevada rauchen Zigarre und Zigarette. Wie groß ist der Prozentsatz von Einwohnern in Nevada, die nicht rauchen?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3104614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200" dirty="0"/>
                  <a:t> (eindeutige Zahl für jeden Einwohner in Nevada)</a:t>
                </a:r>
              </a:p>
              <a:p>
                <a:pPr lvl="1"/>
                <a:r>
                  <a:rPr lang="de-DE" sz="1200" b="1" dirty="0"/>
                  <a:t>Zwei Ereignisse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Zigarette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Zigarre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: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b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0.28+0.06−0.03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=0.69</m:t>
                      </m:r>
                    </m:oMath>
                  </m:oMathPara>
                </a14:m>
                <a:endParaRPr lang="de-DE" sz="1200" dirty="0"/>
              </a:p>
              <a:p>
                <a:pPr marL="536575" lvl="2" indent="0">
                  <a:buNone/>
                </a:pPr>
                <a:endParaRPr lang="de-DE" sz="1200" b="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endliche Additivität</a:t>
            </a:r>
          </a:p>
        </p:txBody>
      </p:sp>
    </p:spTree>
    <p:extLst>
      <p:ext uri="{BB962C8B-B14F-4D97-AF65-F5344CB8AC3E}">
        <p14:creationId xmlns:p14="http://schemas.microsoft.com/office/powerpoint/2010/main" val="180089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(Monotonie)</a:t>
                </a:r>
                <a:r>
                  <a:rPr lang="de-DE" dirty="0"/>
                  <a:t>. Zusätzliche Ergebnisse können die Wahrscheinlichkeit eines Ereignisses nicht mindern, d. h.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, dann ist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/>
                  <a:t>. Aus 1. und 2. folgt</a:t>
                </a:r>
                <a:endParaRPr lang="de-DE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Union Bound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Vereinigung zweier Ereignisse tritt höchstens mit der Summe der Wahrscheinlichkeiten der Einzelereignisse ein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1.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-Stetigkeit)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eine Folge von Ereignissen, für die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gilt,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. Sei zudem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nary>
                      <m:naryPr>
                        <m:chr m:val="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200" dirty="0"/>
                  <a:t>. Dann gilt aufgrund von 2.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  <a:blipFill>
                <a:blip r:embed="rId3"/>
                <a:stretch>
                  <a:fillRect t="-356" b="-373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886839" y="2766927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/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/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744644" y="3569438"/>
            <a:ext cx="1101650" cy="183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B36AD-1924-F884-A776-51B55FBA84AC}"/>
              </a:ext>
            </a:extLst>
          </p:cNvPr>
          <p:cNvSpPr/>
          <p:nvPr/>
        </p:nvSpPr>
        <p:spPr bwMode="gray">
          <a:xfrm>
            <a:off x="6913016" y="4011802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/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/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/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/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/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37C817-AA60-2195-231A-68683EF489A1}"/>
              </a:ext>
            </a:extLst>
          </p:cNvPr>
          <p:cNvCxnSpPr>
            <a:cxnSpLocks/>
            <a:stCxn id="36" idx="0"/>
          </p:cNvCxnSpPr>
          <p:nvPr/>
        </p:nvCxnSpPr>
        <p:spPr bwMode="gray">
          <a:xfrm flipV="1">
            <a:off x="5993511" y="4534609"/>
            <a:ext cx="1242316" cy="3772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/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/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41C860-3B0C-62B1-380E-E26F1E374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6352082" y="4692598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BBBFC0-90FA-F488-10C7-394DD6E603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725367" y="4729696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68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5" grpId="0" animBg="1"/>
      <p:bldP spid="14" grpId="0" animBg="1"/>
      <p:bldP spid="19" grpId="0" animBg="1"/>
      <p:bldP spid="20" grpId="0"/>
      <p:bldP spid="35" grpId="0" animBg="1"/>
      <p:bldP spid="34" grpId="0" animBg="1"/>
      <p:bldP spid="33" grpId="0" animBg="1"/>
      <p:bldP spid="36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Szenario</a:t>
                </a:r>
                <a:r>
                  <a:rPr lang="de-DE" dirty="0"/>
                  <a:t>: </a:t>
                </a:r>
                <a:r>
                  <a:rPr lang="en-US" i="1" dirty="0"/>
                  <a:t>Linda is 31 years old, single, outspoken, and very bright. She majored in philosophy. As a student, she was deeply concerned with issues of discrimination and social justice, and also participated in anti-nuclear demonstrations. </a:t>
                </a:r>
                <a:r>
                  <a:rPr lang="de-DE" i="1" dirty="0" err="1"/>
                  <a:t>Which</a:t>
                </a:r>
                <a:r>
                  <a:rPr lang="de-DE" i="1" dirty="0"/>
                  <a:t> </a:t>
                </a:r>
                <a:r>
                  <a:rPr lang="de-DE" i="1" dirty="0" err="1"/>
                  <a:t>is</a:t>
                </a:r>
                <a:r>
                  <a:rPr lang="de-DE" i="1" dirty="0"/>
                  <a:t> </a:t>
                </a:r>
                <a:r>
                  <a:rPr lang="de-DE" i="1" dirty="0" err="1"/>
                  <a:t>more</a:t>
                </a:r>
                <a:r>
                  <a:rPr lang="de-DE" i="1" dirty="0"/>
                  <a:t> probable?</a:t>
                </a:r>
                <a:endParaRPr lang="en-US" i="1" dirty="0"/>
              </a:p>
              <a:p>
                <a:pPr lvl="4"/>
                <a:r>
                  <a:rPr lang="en-US" i="1" dirty="0"/>
                  <a:t>Linda is a bank teller.</a:t>
                </a:r>
              </a:p>
              <a:p>
                <a:pPr lvl="4"/>
                <a:r>
                  <a:rPr lang="en-US" i="1" dirty="0"/>
                  <a:t>Linda is a bank teller and is active in the feminist movement.</a:t>
                </a:r>
              </a:p>
              <a:p>
                <a:r>
                  <a:rPr lang="de-DE" b="1" dirty="0"/>
                  <a:t>Ergebnismenge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Singles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31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Jahre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Linda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Zwei Ereignisse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Bankangestellte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aktiv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Frauenbewegung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</a:t>
                </a:r>
                <a:r>
                  <a:rPr lang="de-DE" dirty="0"/>
                  <a:t>: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Linda-Problem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69207-554C-FABA-2CAA-C80C525AB277}"/>
              </a:ext>
            </a:extLst>
          </p:cNvPr>
          <p:cNvSpPr txBox="1"/>
          <p:nvPr/>
        </p:nvSpPr>
        <p:spPr bwMode="gray">
          <a:xfrm>
            <a:off x="268909" y="4758500"/>
            <a:ext cx="7056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indent="0">
              <a:buNone/>
            </a:pPr>
            <a:r>
              <a:rPr lang="en-US" sz="800" dirty="0">
                <a:solidFill>
                  <a:schemeClr val="accent5"/>
                </a:solidFill>
              </a:rPr>
              <a:t>Tversky, A. &amp; Kahneman, D. (1982). Judgments of and by representativeness. In D. Kahneman, P. </a:t>
            </a:r>
            <a:r>
              <a:rPr lang="en-US" sz="800" dirty="0" err="1">
                <a:solidFill>
                  <a:schemeClr val="accent5"/>
                </a:solidFill>
              </a:rPr>
              <a:t>Slovic</a:t>
            </a:r>
            <a:r>
              <a:rPr lang="en-US" sz="800" dirty="0">
                <a:solidFill>
                  <a:schemeClr val="accent5"/>
                </a:solidFill>
              </a:rPr>
              <a:t>, &amp; A. Tversky (Eds.), Judgment under uncertainty: Heuristics and biases (pp. 84-98). Cambridge: Cambridge University Press.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B9B7D-3872-245B-8121-75EBE9E98E7F}"/>
              </a:ext>
            </a:extLst>
          </p:cNvPr>
          <p:cNvSpPr/>
          <p:nvPr/>
        </p:nvSpPr>
        <p:spPr bwMode="gray">
          <a:xfrm>
            <a:off x="6516216" y="2765992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/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D3092E3E-81CB-5C22-458D-B66D1F5C387F}"/>
              </a:ext>
            </a:extLst>
          </p:cNvPr>
          <p:cNvSpPr/>
          <p:nvPr/>
        </p:nvSpPr>
        <p:spPr bwMode="gray">
          <a:xfrm>
            <a:off x="7285860" y="3068427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/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/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6F689-2539-A64F-006C-40A54C0BC726}"/>
              </a:ext>
            </a:extLst>
          </p:cNvPr>
          <p:cNvCxnSpPr>
            <a:cxnSpLocks/>
            <a:stCxn id="19" idx="0"/>
          </p:cNvCxnSpPr>
          <p:nvPr/>
        </p:nvCxnSpPr>
        <p:spPr bwMode="gray">
          <a:xfrm flipV="1">
            <a:off x="6835351" y="3561097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/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∖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 l="-10000" r="-50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779579-9664-D844-005B-E915C35FA50A}"/>
              </a:ext>
            </a:extLst>
          </p:cNvPr>
          <p:cNvCxnSpPr>
            <a:cxnSpLocks/>
            <a:stCxn id="21" idx="0"/>
            <a:endCxn id="15" idx="3"/>
          </p:cNvCxnSpPr>
          <p:nvPr/>
        </p:nvCxnSpPr>
        <p:spPr bwMode="gray">
          <a:xfrm flipH="1" flipV="1">
            <a:off x="7372573" y="3476735"/>
            <a:ext cx="15874" cy="7650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/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0EB32B8-0ADD-5727-09FA-C05AE4F8B248}"/>
              </a:ext>
            </a:extLst>
          </p:cNvPr>
          <p:cNvSpPr/>
          <p:nvPr/>
        </p:nvSpPr>
        <p:spPr bwMode="gray">
          <a:xfrm>
            <a:off x="7001321" y="2146191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Amos Tversky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(1937 – 1996)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1CA63-2065-8B5C-5E10-8A762D06B87A}"/>
              </a:ext>
            </a:extLst>
          </p:cNvPr>
          <p:cNvSpPr txBox="1"/>
          <p:nvPr/>
        </p:nvSpPr>
        <p:spPr bwMode="gray">
          <a:xfrm>
            <a:off x="7929995" y="2144111"/>
            <a:ext cx="1094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Daniel Kahneman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(1934 – 2024)</a:t>
            </a:r>
            <a:endParaRPr lang="en-US" sz="800" dirty="0"/>
          </a:p>
        </p:txBody>
      </p:sp>
      <p:pic>
        <p:nvPicPr>
          <p:cNvPr id="2050" name="Picture 2" descr="Amos Tversky">
            <a:extLst>
              <a:ext uri="{FF2B5EF4-FFF2-40B4-BE49-F238E27FC236}">
                <a16:creationId xmlns:a16="http://schemas.microsoft.com/office/drawing/2014/main" id="{B9A84FCC-A4C3-C2CE-5122-89EC8F4BD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4351" y="1431311"/>
            <a:ext cx="716273" cy="73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C5CAEF-E760-0A5E-0A76-453F3A4FA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0429" y="1376714"/>
            <a:ext cx="716273" cy="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53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1563 -1.11111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1111 -1.11111E-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 animBg="1"/>
      <p:bldP spid="16" grpId="0" animBg="1"/>
      <p:bldP spid="16" grpId="1" animBg="1"/>
      <p:bldP spid="17" grpId="0" animBg="1"/>
      <p:bldP spid="17" grpId="1" animBg="1"/>
      <p:bldP spid="19" grpId="0"/>
      <p:bldP spid="21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b="1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720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das Modellieren von zufälligen Ereignissen (Stochastik) und Entwickeln von Schätz- und Testverfahren (Statistik) zu entwickeln</a:t>
            </a:r>
          </a:p>
          <a:p>
            <a:pPr lvl="1"/>
            <a:r>
              <a:rPr lang="de-DE" sz="1200" dirty="0"/>
              <a:t>Stochastik &amp; Statistik hat enge Beziehung zu Künstlicher Intelligenz!</a:t>
            </a:r>
          </a:p>
          <a:p>
            <a:pPr lvl="1"/>
            <a:endParaRPr lang="de-DE" sz="1200" dirty="0"/>
          </a:p>
          <a:p>
            <a:r>
              <a:rPr lang="de-DE" b="1" dirty="0"/>
              <a:t>Lernziele</a:t>
            </a:r>
            <a:r>
              <a:rPr lang="de-DE" dirty="0"/>
              <a:t>: Einführung in Grundlagen der Stochastik und Statistik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haben ein intuitives Verständnis für den Begriff der Wahrscheinlichkeit.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Zufallsereignisse formal beschreiben.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das Zusammenspiel von Ereignissen modellieren.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wissen, wann man welche Wahrscheinlichkeitsverteilungen benutzt.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statistische Tests entwickeln und durchführen.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Daten praktisch analysieren und Schätzprozesse durchführen.</a:t>
            </a:r>
          </a:p>
          <a:p>
            <a:pPr>
              <a:buFont typeface="+mj-lt"/>
              <a:buAutoNum type="arabicPeriod"/>
            </a:pP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Ähnlich zu Mathe III in früheren Semestern</a:t>
            </a:r>
          </a:p>
          <a:p>
            <a:pPr lvl="1"/>
            <a:r>
              <a:rPr lang="de-DE" sz="1200" b="1" dirty="0"/>
              <a:t>2 Vorlesungen pro Woche</a:t>
            </a:r>
          </a:p>
          <a:p>
            <a:pPr lvl="2"/>
            <a:r>
              <a:rPr lang="de-DE" sz="1200" dirty="0"/>
              <a:t>Montag: 13:30 – 15:00 Uhr (HS1)</a:t>
            </a:r>
          </a:p>
          <a:p>
            <a:pPr lvl="2"/>
            <a:r>
              <a:rPr lang="de-DE" sz="1200" dirty="0"/>
              <a:t>Donnerstag: 13:30 – 15:00 Uhr (HS1)</a:t>
            </a:r>
          </a:p>
          <a:p>
            <a:pPr lvl="1"/>
            <a:r>
              <a:rPr lang="de-DE" sz="1200" b="1" dirty="0"/>
              <a:t>1 Großübung pro Woche</a:t>
            </a:r>
          </a:p>
          <a:p>
            <a:pPr lvl="2"/>
            <a:r>
              <a:rPr lang="de-DE" sz="1200" dirty="0"/>
              <a:t>Mittwoch: 15:15 – 16:45 Uhr (HS1)</a:t>
            </a:r>
          </a:p>
          <a:p>
            <a:pPr lvl="1"/>
            <a:r>
              <a:rPr lang="de-DE" sz="1200" b="1" dirty="0"/>
              <a:t>1 Übungsblatt pro Woche pro Zweier-Gruppe </a:t>
            </a:r>
            <a:r>
              <a:rPr lang="de-DE" sz="1200" dirty="0"/>
              <a:t>[insgesamt 12 Übungsblätter]</a:t>
            </a:r>
            <a:endParaRPr lang="de-DE" sz="1200" b="1" dirty="0"/>
          </a:p>
          <a:p>
            <a:pPr lvl="2"/>
            <a:r>
              <a:rPr lang="de-DE" sz="1200" b="1" dirty="0"/>
              <a:t>Ausgabe</a:t>
            </a:r>
            <a:r>
              <a:rPr lang="de-DE" sz="1200" dirty="0"/>
              <a:t>: Montag, 7:00 Uhr (</a:t>
            </a:r>
            <a:r>
              <a:rPr lang="de-DE" sz="1200" dirty="0" err="1"/>
              <a:t>Moodle</a:t>
            </a:r>
            <a:r>
              <a:rPr lang="de-DE" sz="1200" dirty="0"/>
              <a:t>) [ab 21. Oktober]</a:t>
            </a:r>
          </a:p>
          <a:p>
            <a:pPr lvl="2"/>
            <a:r>
              <a:rPr lang="de-DE" sz="1200" b="1" dirty="0"/>
              <a:t>Abgabe</a:t>
            </a:r>
            <a:r>
              <a:rPr lang="de-DE" sz="1200" dirty="0"/>
              <a:t>: Montag in Folgewoche, 7:00 Uhr (</a:t>
            </a:r>
            <a:r>
              <a:rPr lang="de-DE" sz="1200" dirty="0" err="1"/>
              <a:t>Moodle</a:t>
            </a:r>
            <a:r>
              <a:rPr lang="de-DE" sz="1200" dirty="0"/>
              <a:t>)</a:t>
            </a:r>
          </a:p>
          <a:p>
            <a:pPr lvl="2"/>
            <a:r>
              <a:rPr lang="de-DE" sz="1200" b="1" dirty="0"/>
              <a:t>Bewertung</a:t>
            </a:r>
            <a:r>
              <a:rPr lang="de-DE" sz="1200" dirty="0"/>
              <a:t>: In 30 Minuten Terminen mit Tutoren in der Folgewoche</a:t>
            </a:r>
          </a:p>
          <a:p>
            <a:endParaRPr lang="de-DE" dirty="0"/>
          </a:p>
          <a:p>
            <a:r>
              <a:rPr lang="de-DE" dirty="0"/>
              <a:t>Mehr Details und alle Updates auf </a:t>
            </a:r>
            <a:r>
              <a:rPr lang="de-DE" dirty="0" err="1"/>
              <a:t>Moodle</a:t>
            </a:r>
            <a:r>
              <a:rPr lang="de-DE" dirty="0"/>
              <a:t>:</a:t>
            </a:r>
          </a:p>
          <a:p>
            <a:pPr lvl="1"/>
            <a:r>
              <a:rPr lang="de-DE" sz="1200" dirty="0">
                <a:hlinkClick r:id="rId2"/>
              </a:rPr>
              <a:t>https://moodle.hpi.de/course/view.php?id=803</a:t>
            </a: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dirty="0"/>
              <a:t>70% der Übungsblätter bestanden</a:t>
            </a:r>
          </a:p>
          <a:p>
            <a:pPr lvl="1"/>
            <a:endParaRPr lang="de-DE" dirty="0"/>
          </a:p>
          <a:p>
            <a:r>
              <a:rPr lang="de-DE" b="1" dirty="0"/>
              <a:t>Klausurinhalte</a:t>
            </a:r>
          </a:p>
          <a:p>
            <a:pPr lvl="1"/>
            <a:r>
              <a:rPr lang="de-DE" dirty="0"/>
              <a:t>Verständnisfragen zu Stochastik &amp; Statistik</a:t>
            </a:r>
          </a:p>
          <a:p>
            <a:pPr lvl="1"/>
            <a:r>
              <a:rPr lang="de-DE" dirty="0"/>
              <a:t>Kurze/kleine Beweise (aus Vorlesung &amp; Übung)</a:t>
            </a:r>
          </a:p>
          <a:p>
            <a:pPr lvl="1"/>
            <a:r>
              <a:rPr lang="de-DE" dirty="0"/>
              <a:t>Rechenaufgaben</a:t>
            </a:r>
          </a:p>
          <a:p>
            <a:pPr lvl="1"/>
            <a:endParaRPr lang="de-DE" dirty="0"/>
          </a:p>
          <a:p>
            <a:r>
              <a:rPr lang="de-DE" b="1" dirty="0"/>
              <a:t>Klausurtermine</a:t>
            </a:r>
          </a:p>
          <a:p>
            <a:pPr lvl="1"/>
            <a:r>
              <a:rPr lang="de-DE" dirty="0"/>
              <a:t>Hauptklausur</a:t>
            </a:r>
            <a:r>
              <a:rPr lang="de-DE"/>
              <a:t>: Montag, </a:t>
            </a:r>
            <a:r>
              <a:rPr lang="de-DE" b="1"/>
              <a:t>17</a:t>
            </a:r>
            <a:r>
              <a:rPr lang="de-DE" b="1" dirty="0"/>
              <a:t>. Februar 2025, 9:00 Uhr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341DD5-EE00-939B-9ABA-8ABBD7C2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113" y="1553031"/>
            <a:ext cx="1791880" cy="26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627EBB-693E-E77F-3725-3FB92DD6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7350" y="1535147"/>
            <a:ext cx="2062301" cy="263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23B04-556C-A69C-015F-93949E10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6" y="1603408"/>
            <a:ext cx="2029112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7354F-89DB-263D-1170-E29A9951476F}"/>
              </a:ext>
            </a:extLst>
          </p:cNvPr>
          <p:cNvSpPr txBox="1"/>
          <p:nvPr/>
        </p:nvSpPr>
        <p:spPr bwMode="gray">
          <a:xfrm>
            <a:off x="323528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5"/>
              </a:rPr>
              <a:t>Angewandt mit vielen Beispielen</a:t>
            </a:r>
            <a:r>
              <a:rPr lang="de-DE" sz="1200" dirty="0"/>
              <a:t> (</a:t>
            </a:r>
            <a:r>
              <a:rPr lang="de-DE" sz="1200" dirty="0">
                <a:hlinkClick r:id="rId6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710A8-621B-B68B-40FA-BECC9E9E7ACB}"/>
              </a:ext>
            </a:extLst>
          </p:cNvPr>
          <p:cNvSpPr txBox="1"/>
          <p:nvPr/>
        </p:nvSpPr>
        <p:spPr bwMode="gray">
          <a:xfrm>
            <a:off x="2593836" y="4103150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Größerer Fokus auf Stochastik mit vielen praktischen Beispielen (</a:t>
            </a:r>
            <a:r>
              <a:rPr lang="de-DE" sz="1200" dirty="0">
                <a:hlinkClick r:id="rId7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C12D7-9C47-8841-E6D9-419A471D4189}"/>
              </a:ext>
            </a:extLst>
          </p:cNvPr>
          <p:cNvSpPr txBox="1"/>
          <p:nvPr/>
        </p:nvSpPr>
        <p:spPr bwMode="gray">
          <a:xfrm>
            <a:off x="4891001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8"/>
              </a:rPr>
              <a:t>Einschließlich auf Stochastik mit mathematischer Tiefe</a:t>
            </a:r>
            <a:endParaRPr lang="de-DE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69F7F-550C-BB8F-C01C-52BC901A5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0455" y="1598558"/>
            <a:ext cx="1739242" cy="2544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29DEF-63E8-A475-6803-47346C118A44}"/>
              </a:ext>
            </a:extLst>
          </p:cNvPr>
          <p:cNvSpPr txBox="1"/>
          <p:nvPr/>
        </p:nvSpPr>
        <p:spPr bwMode="gray">
          <a:xfrm>
            <a:off x="7058225" y="4143163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10"/>
              </a:rPr>
              <a:t>Skript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06327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b="1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95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de-DE" b="1" dirty="0"/>
              <a:t>Wettervorhersage</a:t>
            </a:r>
            <a:r>
              <a:rPr lang="de-DE" dirty="0"/>
              <a:t>: Ein Meteorologe sagt</a:t>
            </a:r>
          </a:p>
          <a:p>
            <a:endParaRPr lang="de-DE" dirty="0"/>
          </a:p>
          <a:p>
            <a:pPr marL="268287" lvl="1" indent="0" algn="ctr">
              <a:buNone/>
            </a:pPr>
            <a:r>
              <a:rPr lang="de-DE" dirty="0"/>
              <a:t>„Mit 60% Wahrscheinlichkeit regnet es morgen in Bangalore“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Zwei Interpretationen</a:t>
            </a:r>
            <a:r>
              <a:rPr lang="de-DE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hat alle Regionen analysiert, deren Umgebungsbedingungen ähnlich zu der von Bangalore heute waren. Seine (</a:t>
            </a:r>
            <a:r>
              <a:rPr lang="de-DE" b="1" dirty="0"/>
              <a:t>objektive</a:t>
            </a:r>
            <a:r>
              <a:rPr lang="de-DE" dirty="0"/>
              <a:t>) </a:t>
            </a:r>
            <a:r>
              <a:rPr lang="de-DE" i="1" dirty="0"/>
              <a:t>Schätzung</a:t>
            </a:r>
            <a:r>
              <a:rPr lang="de-DE" dirty="0"/>
              <a:t> basierend auf den Daten ist, dass sein Verfahren, welches Regen vorhersagt, in 60% der Fälle korrekt ist.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</a:t>
            </a:r>
            <a:r>
              <a:rPr lang="de-DE" i="1" dirty="0"/>
              <a:t>glaubt</a:t>
            </a:r>
            <a:r>
              <a:rPr lang="de-DE" dirty="0"/>
              <a:t>, dass es wahrscheinlicher ist, dass es morgen in Bangalore regnet als, dass es nicht regnet. 60% ist die Quantifizierung des (</a:t>
            </a:r>
            <a:r>
              <a:rPr lang="de-DE" b="1" dirty="0"/>
              <a:t>subjektiven</a:t>
            </a:r>
            <a:r>
              <a:rPr lang="de-DE" dirty="0"/>
              <a:t>) </a:t>
            </a:r>
            <a:r>
              <a:rPr lang="de-DE" i="1" dirty="0"/>
              <a:t>Glaubens</a:t>
            </a:r>
            <a:r>
              <a:rPr lang="de-DE" dirty="0"/>
              <a:t> des Meteorologen.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Wahrscheinlichkeit?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14982</TotalTime>
  <Words>2848</Words>
  <Application>Microsoft Macintosh PowerPoint</Application>
  <PresentationFormat>On-screen Show (16:9)</PresentationFormat>
  <Paragraphs>404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Ziel</vt:lpstr>
      <vt:lpstr>Format</vt:lpstr>
      <vt:lpstr>Klausur</vt:lpstr>
      <vt:lpstr>Literatur</vt:lpstr>
      <vt:lpstr>Überblick</vt:lpstr>
      <vt:lpstr>Was ist Wahrscheinlichkeit?</vt:lpstr>
      <vt:lpstr>Frequentistische und Subjektive Interpretation</vt:lpstr>
      <vt:lpstr>Überblick</vt:lpstr>
      <vt:lpstr>Geschichte der Wahrscheinlichkeit</vt:lpstr>
      <vt:lpstr>Geschichte der Wahrscheinlichkeit (ctd)</vt:lpstr>
      <vt:lpstr>Geschichte der Wahrscheinlichkeit (ctd)</vt:lpstr>
      <vt:lpstr>Überblick</vt:lpstr>
      <vt:lpstr>Zufallsexperimente und Ergebnisse (samples)</vt:lpstr>
      <vt:lpstr>Ergebnismenge: Beispiele</vt:lpstr>
      <vt:lpstr>Angemessene Ergebnismenge</vt:lpstr>
      <vt:lpstr>Ereignisse (events)</vt:lpstr>
      <vt:lpstr>Darstellung von Ereignissen: Venn Diagramme</vt:lpstr>
      <vt:lpstr>Darstellung von Ereignissen: Punktwolkendiagramme</vt:lpstr>
      <vt:lpstr>Ereignissystem</vt:lpstr>
      <vt:lpstr>Wahrscheinlichkeitsraum</vt:lpstr>
      <vt:lpstr>Beispiel eines Wahrscheinlichkeitsraums</vt:lpstr>
      <vt:lpstr>Überblick</vt:lpstr>
      <vt:lpstr>Rechenregeln für Wahrscheinlichkeiten</vt:lpstr>
      <vt:lpstr>Beispiel für endliche Additivität</vt:lpstr>
      <vt:lpstr>Rechenregeln für Wahrscheinlichkeiten (ctd)</vt:lpstr>
      <vt:lpstr>Beispiel: Linda-Problem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191</cp:revision>
  <cp:lastPrinted>2014-05-07T12:19:03Z</cp:lastPrinted>
  <dcterms:created xsi:type="dcterms:W3CDTF">2022-08-10T08:10:37Z</dcterms:created>
  <dcterms:modified xsi:type="dcterms:W3CDTF">2024-10-16T18:54:33Z</dcterms:modified>
</cp:coreProperties>
</file>